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92" r:id="rId2"/>
    <p:sldMasterId id="2147483840" r:id="rId3"/>
    <p:sldMasterId id="2147483888" r:id="rId4"/>
    <p:sldMasterId id="2147483924" r:id="rId5"/>
    <p:sldMasterId id="2147483960" r:id="rId6"/>
  </p:sldMasterIdLst>
  <p:sldIdLst>
    <p:sldId id="256" r:id="rId7"/>
    <p:sldId id="261" r:id="rId8"/>
    <p:sldId id="257" r:id="rId9"/>
    <p:sldId id="259" r:id="rId10"/>
    <p:sldId id="258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Global Economic Crisis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520322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620000" cy="47244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None/>
            </a:pPr>
            <a:endParaRPr lang="en-US" sz="1000" b="1" dirty="0"/>
          </a:p>
          <a:p>
            <a:pPr>
              <a:lnSpc>
                <a:spcPct val="90000"/>
              </a:lnSpc>
            </a:pPr>
            <a:r>
              <a:rPr lang="en-US" dirty="0"/>
              <a:t>The U.S. and the global economy have been – and continue to be – in serious crisis, and the current global recession is the worst economic downturn since the Great Depression of the early twentieth century</a:t>
            </a:r>
          </a:p>
          <a:p>
            <a:pPr>
              <a:lnSpc>
                <a:spcPct val="90000"/>
              </a:lnSpc>
              <a:buNone/>
            </a:pPr>
            <a:endParaRPr lang="en-US" sz="900" dirty="0"/>
          </a:p>
          <a:p>
            <a:pPr>
              <a:lnSpc>
                <a:spcPct val="90000"/>
              </a:lnSpc>
            </a:pPr>
            <a:r>
              <a:rPr lang="en-US" dirty="0"/>
              <a:t>The Dow Jones plunged more than 50 percent from its highs of 14,000 in late 2007 to below 6,500 in early 2009, with more than a trillion dollars of value lost       in the stock market in little over a year </a:t>
            </a:r>
          </a:p>
          <a:p>
            <a:pPr>
              <a:lnSpc>
                <a:spcPct val="90000"/>
              </a:lnSpc>
            </a:pPr>
            <a:endParaRPr lang="en-US" sz="900" dirty="0"/>
          </a:p>
          <a:p>
            <a:pPr>
              <a:lnSpc>
                <a:spcPct val="90000"/>
              </a:lnSpc>
            </a:pPr>
            <a:r>
              <a:rPr lang="en-US" dirty="0"/>
              <a:t>Although the Dow rose to around 12,500 a </a:t>
            </a:r>
            <a:r>
              <a:rPr lang="en-US" dirty="0" smtClean="0"/>
              <a:t>little </a:t>
            </a:r>
            <a:r>
              <a:rPr lang="en-US" dirty="0"/>
              <a:t>over two years after its worst </a:t>
            </a:r>
            <a:r>
              <a:rPr lang="en-US" dirty="0" err="1" smtClean="0"/>
              <a:t>decline,the</a:t>
            </a:r>
            <a:r>
              <a:rPr lang="en-US" dirty="0" smtClean="0"/>
              <a:t> </a:t>
            </a:r>
            <a:r>
              <a:rPr lang="en-US" dirty="0"/>
              <a:t>recent turmoil on Wall Street over the past  </a:t>
            </a:r>
            <a:r>
              <a:rPr lang="en-US" dirty="0" smtClean="0"/>
              <a:t>two </a:t>
            </a:r>
            <a:r>
              <a:rPr lang="en-US" dirty="0"/>
              <a:t>weeks, which pushed the Dow down to  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err="1"/>
              <a:t>the</a:t>
            </a:r>
            <a:r>
              <a:rPr lang="en-US" dirty="0"/>
              <a:t> 10,000 level could make things worse – a  </a:t>
            </a:r>
            <a:r>
              <a:rPr lang="en-US" dirty="0" smtClean="0"/>
              <a:t>“</a:t>
            </a:r>
            <a:r>
              <a:rPr lang="en-US" dirty="0"/>
              <a:t>double-dip recession” turning into a depression</a:t>
            </a:r>
          </a:p>
          <a:p>
            <a:endParaRPr lang="ro-R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Introduction</a:t>
            </a:r>
            <a:br>
              <a:rPr lang="en-US" b="1" dirty="0"/>
            </a:b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346117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hart forLehman Brothers Holdings Inc. (LEHMQ.PK)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533400"/>
            <a:ext cx="7065675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0538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Origins of the Crisis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periodic crises resulting from the capitalist business cycle now unfolds at the global level </a:t>
            </a:r>
          </a:p>
          <a:p>
            <a:r>
              <a:rPr lang="en-US" dirty="0"/>
              <a:t>The current crisis of the world economy is         an outcome of the consolidation of economic power that the globalization of capital has  secured for the transnational corporations</a:t>
            </a:r>
          </a:p>
          <a:p>
            <a:r>
              <a:rPr lang="en-US" dirty="0"/>
              <a:t>This has led to a string of problems associated with the financial, banking, real estate, and productive sectors of the economy that          have triggered the current economic crisis  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27630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Nature of the crisis</a:t>
            </a:r>
            <a:br>
              <a:rPr lang="en-US" b="1" dirty="0"/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en-US" dirty="0" smtClean="0"/>
              <a:t>The </a:t>
            </a:r>
            <a:r>
              <a:rPr lang="en-US" dirty="0"/>
              <a:t>central problem of our present capitalist economic system is the recurrent business cycle which is now operating at the global level.  It manifests itself in a number of ways, including: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The problem of overproduction/</a:t>
            </a:r>
            <a:r>
              <a:rPr lang="en-US" dirty="0" err="1"/>
              <a:t>underconsumption</a:t>
            </a: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Increasing unemployment and underemployment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Decline in real wages and rise in super-profits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The sub-prime mortgage and credit card debt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Speculative corporate financial activities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Increased polarization of wealth and income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6671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Distribution of Wealth in the United States, 2007, by Type of Asset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			    (in percentages)</a:t>
            </a:r>
            <a:r>
              <a:rPr lang="en-US" dirty="0"/>
              <a:t/>
            </a:r>
            <a:br>
              <a:rPr lang="en-US" dirty="0"/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498316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Investment Assets		Top 1%	       Top 10%                   Bottom 90%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Stocks and mutual funds	 49.3	          89.4	     	10.6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Financial securities	 	 60.6	          98.5	     	  1.5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Trusts			 38.9	          79.4	    	20.6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Business equity	 	 62.4                  93.3	     	  6.7	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Non-home real estate               28.3	          76.9	    	23.1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Total for group		 49.7	          87.8	    	12.2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Source: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Edward N. Wolff, </a:t>
            </a:r>
            <a:r>
              <a:rPr lang="en-US" dirty="0">
                <a:cs typeface="Times New Roman" pitchFamily="18" charset="0"/>
              </a:rPr>
              <a:t>“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Recent Trends in Household Wealth in the United 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States: Rising Debt and the Middle Class Squeeze,</a:t>
            </a:r>
            <a:r>
              <a:rPr lang="en-US" dirty="0">
                <a:cs typeface="Times New Roman" pitchFamily="18" charset="0"/>
              </a:rPr>
              <a:t>”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Working Paper No. 589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(March</a:t>
            </a:r>
            <a:endParaRPr lang="en-US" dirty="0"/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2010), p. 51.</a:t>
            </a:r>
            <a:endParaRPr lang="en-US" dirty="0"/>
          </a:p>
          <a:p>
            <a:endParaRPr lang="ro-RO" dirty="0"/>
          </a:p>
        </p:txBody>
      </p:sp>
      <p:pic>
        <p:nvPicPr>
          <p:cNvPr id="4" name="Picture 3" descr="http://ts4.mm.bing.net/images/thumbnail.aspx?q=1253227305887&amp;id=9132d630ba221d98cc5fde0fe0afd0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725" y="2438400"/>
            <a:ext cx="255671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ts3.mm.bing.net/images/thumbnail.aspx?q=1303810806106&amp;id=65a89cf24e9934eb92023070219658f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962400"/>
            <a:ext cx="1385180" cy="118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6309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1_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</TotalTime>
  <Words>299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1_Apothecary</vt:lpstr>
      <vt:lpstr>BlackTie</vt:lpstr>
      <vt:lpstr>1_Austin</vt:lpstr>
      <vt:lpstr>1_Couture</vt:lpstr>
      <vt:lpstr>1_Essential</vt:lpstr>
      <vt:lpstr>Waveform</vt:lpstr>
      <vt:lpstr>Global Economic Crisis</vt:lpstr>
      <vt:lpstr>Introduction </vt:lpstr>
      <vt:lpstr>PowerPoint Presentation</vt:lpstr>
      <vt:lpstr>Origins of the Crisis</vt:lpstr>
      <vt:lpstr>Nature of the crisis </vt:lpstr>
      <vt:lpstr>Distribution of Wealth in the United States, 2007, by Type of Asset         (in percentages)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Economic Crisis</dc:title>
  <dc:creator>Anastasia</dc:creator>
  <cp:lastModifiedBy>Anastasia</cp:lastModifiedBy>
  <cp:revision>2</cp:revision>
  <dcterms:created xsi:type="dcterms:W3CDTF">2006-08-16T00:00:00Z</dcterms:created>
  <dcterms:modified xsi:type="dcterms:W3CDTF">2019-12-19T19:26:44Z</dcterms:modified>
</cp:coreProperties>
</file>